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65" r:id="rId4"/>
    <p:sldId id="266" r:id="rId5"/>
    <p:sldId id="273" r:id="rId6"/>
    <p:sldId id="268" r:id="rId7"/>
    <p:sldId id="269" r:id="rId8"/>
    <p:sldId id="264" r:id="rId9"/>
    <p:sldId id="272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415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8074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525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9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09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4409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8622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6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722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332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37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AE1841B-7A5F-4AB7-8C6D-102A63A6981F}" type="datetimeFigureOut">
              <a:rPr lang="hr-HR" smtClean="0"/>
              <a:t>27.10.2019.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2BC8C24B-57DA-4807-9E87-339E7E4329ED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65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image" Target="../media/image51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12" Type="http://schemas.openxmlformats.org/officeDocument/2006/relationships/image" Target="../media/image50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43.jpg"/><Relationship Id="rId15" Type="http://schemas.openxmlformats.org/officeDocument/2006/relationships/image" Target="../media/image5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Relationship Id="rId14" Type="http://schemas.openxmlformats.org/officeDocument/2006/relationships/image" Target="../media/image5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17" Type="http://schemas.openxmlformats.org/officeDocument/2006/relationships/image" Target="../media/image69.jpg"/><Relationship Id="rId2" Type="http://schemas.openxmlformats.org/officeDocument/2006/relationships/image" Target="../media/image54.png"/><Relationship Id="rId16" Type="http://schemas.openxmlformats.org/officeDocument/2006/relationships/image" Target="../media/image68.jpg"/><Relationship Id="rId20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jpg"/><Relationship Id="rId5" Type="http://schemas.openxmlformats.org/officeDocument/2006/relationships/image" Target="../media/image57.png"/><Relationship Id="rId15" Type="http://schemas.openxmlformats.org/officeDocument/2006/relationships/image" Target="../media/image67.jpg"/><Relationship Id="rId10" Type="http://schemas.openxmlformats.org/officeDocument/2006/relationships/image" Target="../media/image62.jpg"/><Relationship Id="rId19" Type="http://schemas.openxmlformats.org/officeDocument/2006/relationships/image" Target="../media/image71.jp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openxmlformats.org/officeDocument/2006/relationships/image" Target="../media/image6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540FAC9-3505-49ED-9B06-A0F8C14853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9B3CD-E329-42F5-B136-BA1F37EC05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5464" y="484632"/>
            <a:ext cx="7453538" cy="58809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22C48-9A12-4FF2-8AB1-EB5AB6DFD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533" y="977901"/>
            <a:ext cx="6539558" cy="3327734"/>
          </a:xfrm>
        </p:spPr>
        <p:txBody>
          <a:bodyPr anchor="b">
            <a:normAutofit/>
          </a:bodyPr>
          <a:lstStyle/>
          <a:p>
            <a:pPr algn="ctr"/>
            <a:r>
              <a:rPr lang="hr-HR" sz="6000" b="1" dirty="0"/>
              <a:t>ERASMUS+ PROJEKT </a:t>
            </a:r>
            <a:r>
              <a:rPr lang="hr-HR" sz="6000" b="1" dirty="0" smtClean="0"/>
              <a:t>CAT</a:t>
            </a:r>
            <a:endParaRPr lang="hr-HR" sz="6000" b="1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B042EF-3024-4C57-B282-1B30607FB7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58680" y="4476657"/>
            <a:ext cx="537097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A0B4097-B645-43E0-A2B5-B8D688E745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84632"/>
            <a:ext cx="3584224" cy="588091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0633F0A-4624-4396-9157-5172683E1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466" y="734566"/>
            <a:ext cx="2926028" cy="30568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D793B35-B333-432D-95BA-813A8D70CA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02" y="5732551"/>
            <a:ext cx="2520000" cy="513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9499C5-571A-4767-8C9D-73C83168DD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70" y="5670890"/>
            <a:ext cx="1620000" cy="6365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5DF8DB-2365-483D-84F2-B39543009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982" y="5504987"/>
            <a:ext cx="3420000" cy="730494"/>
          </a:xfrm>
          <a:prstGeom prst="rect">
            <a:avLst/>
          </a:prstGeom>
        </p:spPr>
      </p:pic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EE3300-3B73-4DFD-94C1-FD90DC1B8F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02" y="5674233"/>
            <a:ext cx="2880000" cy="63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0F63-F9C5-451F-8AF3-C842627D9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Hvala na pažnji!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12D3A-2ABC-4CFB-A758-963100EDD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43" y="6086006"/>
            <a:ext cx="11722308" cy="771993"/>
          </a:xfrm>
        </p:spPr>
        <p:txBody>
          <a:bodyPr>
            <a:normAutofit/>
          </a:bodyPr>
          <a:lstStyle/>
          <a:p>
            <a:r>
              <a:rPr lang="hr-HR" sz="1200" b="1" dirty="0"/>
              <a:t>*Ova publikacija odražava isključivo stajalište autora publikacije i Komisija se ne može smatrati odgovornom prilikom uporabe informacija koje se u njoj nalaze.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116613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DA6C-EDD8-4FAE-A3B0-FC8EE7D7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hr-HR" dirty="0"/>
              <a:t>Stručna praksa učenika Pomorsko-tehničke škole Dubrovnik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DED3D-7856-40C0-9CAB-841755E3F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2285999"/>
            <a:ext cx="5973021" cy="425823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1900" b="1" dirty="0"/>
              <a:t> ODREDIŠTE: </a:t>
            </a:r>
            <a:r>
              <a:rPr lang="hr-HR" sz="1900" dirty="0"/>
              <a:t>Ptuj, Slovenija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900" b="1" dirty="0"/>
              <a:t> TRAJANJE MOBILNOSTI: </a:t>
            </a:r>
            <a:r>
              <a:rPr lang="hr-HR" sz="1900" dirty="0" smtClean="0"/>
              <a:t>25. </a:t>
            </a:r>
            <a:r>
              <a:rPr lang="hr-HR" sz="1900" dirty="0"/>
              <a:t>2. 2019. – </a:t>
            </a:r>
            <a:r>
              <a:rPr lang="hr-HR" sz="1900" dirty="0" smtClean="0"/>
              <a:t>8. </a:t>
            </a:r>
            <a:r>
              <a:rPr lang="hr-HR" sz="1900" dirty="0"/>
              <a:t>3. 2019.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900" dirty="0"/>
              <a:t> </a:t>
            </a:r>
            <a:r>
              <a:rPr lang="pl-PL" sz="1900" b="1" dirty="0"/>
              <a:t>TRAJANJE PROJEKTA:</a:t>
            </a:r>
            <a:r>
              <a:rPr lang="pl-PL" sz="1900" dirty="0"/>
              <a:t> 1. 9. 2018. - 31. 8. 2019.</a:t>
            </a:r>
            <a:endParaRPr lang="hr-HR" sz="19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1900" b="1" dirty="0"/>
              <a:t> UČENICI: </a:t>
            </a:r>
            <a:r>
              <a:rPr lang="hr-HR" sz="1900" dirty="0"/>
              <a:t>Vlaho Mišić, Antun Kalačić, Đino Filippi, Nikola 	   Lučić, Nikola Handabaka, Antonio Prnjat, Bruno 	   Gverović, Mario Marković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900" b="1" dirty="0"/>
              <a:t> PROFESORI: </a:t>
            </a:r>
            <a:r>
              <a:rPr lang="hr-HR" sz="1900" dirty="0" smtClean="0"/>
              <a:t>Silvija Popović</a:t>
            </a:r>
            <a:endParaRPr lang="hr-HR" sz="19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1900" b="1" dirty="0" smtClean="0"/>
              <a:t> ŠKOLA</a:t>
            </a:r>
            <a:r>
              <a:rPr lang="hr-HR" sz="1900" b="1" dirty="0"/>
              <a:t>: </a:t>
            </a:r>
            <a:r>
              <a:rPr lang="hr-HR" sz="1900" dirty="0"/>
              <a:t>Šolski Center Ptuj (Školski Centar Ptuj)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900" b="1" dirty="0"/>
              <a:t> UVJETI: </a:t>
            </a:r>
            <a:r>
              <a:rPr lang="hr-HR" sz="1900" dirty="0"/>
              <a:t>u</a:t>
            </a:r>
            <a:r>
              <a:rPr lang="hr-HR" sz="1900" dirty="0" smtClean="0"/>
              <a:t>zorno </a:t>
            </a:r>
            <a:r>
              <a:rPr lang="hr-HR" sz="1900" dirty="0"/>
              <a:t>vladanje, test iz engleskog jezika, intervju, 	 prosjek ocjena</a:t>
            </a:r>
            <a:endParaRPr lang="hr-HR" sz="1900" b="1" dirty="0"/>
          </a:p>
          <a:p>
            <a:endParaRPr lang="hr-HR" sz="19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2F7AD-6EA2-4987-A0BA-524371D20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73" y="2285999"/>
            <a:ext cx="4415451" cy="9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C91E7B9-5A62-4F5A-91CB-36F71A3F98F8}"/>
              </a:ext>
            </a:extLst>
          </p:cNvPr>
          <p:cNvSpPr/>
          <p:nvPr/>
        </p:nvSpPr>
        <p:spPr>
          <a:xfrm>
            <a:off x="-1" y="46764"/>
            <a:ext cx="2784143" cy="27646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3" descr="A cluttered room&#10;&#10;Description automatically generated">
            <a:extLst>
              <a:ext uri="{FF2B5EF4-FFF2-40B4-BE49-F238E27FC236}">
                <a16:creationId xmlns:a16="http://schemas.microsoft.com/office/drawing/2014/main" id="{6DF04BE3-1C30-41B2-9EA8-4D9D42923E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8" r="4" b="1662"/>
          <a:stretch/>
        </p:blipFill>
        <p:spPr>
          <a:xfrm>
            <a:off x="0" y="-6888"/>
            <a:ext cx="2934471" cy="332264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2D0EB3-F080-46A3-B0EA-B1D31CB062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631711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indoor, floor, table, object&#10;&#10;Description automatically generated">
            <a:extLst>
              <a:ext uri="{FF2B5EF4-FFF2-40B4-BE49-F238E27FC236}">
                <a16:creationId xmlns:a16="http://schemas.microsoft.com/office/drawing/2014/main" id="{C712276A-43AC-4517-8183-4E72996A01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6" b="14836"/>
          <a:stretch/>
        </p:blipFill>
        <p:spPr>
          <a:xfrm>
            <a:off x="5629307" y="3084394"/>
            <a:ext cx="6562693" cy="3773606"/>
          </a:xfrm>
          <a:prstGeom prst="rect">
            <a:avLst/>
          </a:prstGeom>
        </p:spPr>
      </p:pic>
      <p:pic>
        <p:nvPicPr>
          <p:cNvPr id="10" name="Picture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5919984E-024F-4B52-A4B2-43095A01F5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r="21183" b="-4"/>
          <a:stretch/>
        </p:blipFill>
        <p:spPr>
          <a:xfrm>
            <a:off x="2934470" y="-6888"/>
            <a:ext cx="3127197" cy="3322644"/>
          </a:xfrm>
          <a:prstGeom prst="rect">
            <a:avLst/>
          </a:prstGeom>
        </p:spPr>
      </p:pic>
      <p:pic>
        <p:nvPicPr>
          <p:cNvPr id="13" name="Picture 12" descr="A group of people in a room&#10;&#10;Description automatically generated">
            <a:extLst>
              <a:ext uri="{FF2B5EF4-FFF2-40B4-BE49-F238E27FC236}">
                <a16:creationId xmlns:a16="http://schemas.microsoft.com/office/drawing/2014/main" id="{C9273AD6-2416-4CC4-8A09-CA3059CA0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5756"/>
            <a:ext cx="5629307" cy="35422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68EBD02-DE9E-4C08-8A5E-7B8459C3455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50"/>
          <a:stretch/>
        </p:blipFill>
        <p:spPr>
          <a:xfrm>
            <a:off x="6288373" y="124617"/>
            <a:ext cx="5182323" cy="161610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6FB662-60B7-49F4-9103-D89B4D952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1755" y="1594495"/>
            <a:ext cx="3355557" cy="10297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sz="2000" b="1" dirty="0"/>
              <a:t> </a:t>
            </a:r>
            <a:r>
              <a:rPr lang="hr-HR" sz="2000" dirty="0"/>
              <a:t>Robotska ruka FANUC</a:t>
            </a:r>
            <a:endParaRPr lang="hr-HR" sz="2000" b="1" dirty="0"/>
          </a:p>
          <a:p>
            <a:pPr lvl="1">
              <a:buFont typeface="Arial" panose="020B0604020202020204" pitchFamily="34" charset="0"/>
              <a:buChar char="•"/>
            </a:pPr>
            <a:endParaRPr lang="hr-HR" sz="2000" dirty="0"/>
          </a:p>
        </p:txBody>
      </p:sp>
      <p:pic>
        <p:nvPicPr>
          <p:cNvPr id="21" name="Picture 20" descr="A close up of a device&#10;&#10;Description automatically generated">
            <a:extLst>
              <a:ext uri="{FF2B5EF4-FFF2-40B4-BE49-F238E27FC236}">
                <a16:creationId xmlns:a16="http://schemas.microsoft.com/office/drawing/2014/main" id="{2322D07C-B14A-4232-BD0B-2D1F13DAC4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" y="1"/>
            <a:ext cx="6102393" cy="3315756"/>
          </a:xfrm>
          <a:prstGeom prst="rect">
            <a:avLst/>
          </a:prstGeom>
        </p:spPr>
      </p:pic>
      <p:pic>
        <p:nvPicPr>
          <p:cNvPr id="23" name="Picture 22" descr="A close up of a screen&#10;&#10;Description automatically generated">
            <a:extLst>
              <a:ext uri="{FF2B5EF4-FFF2-40B4-BE49-F238E27FC236}">
                <a16:creationId xmlns:a16="http://schemas.microsoft.com/office/drawing/2014/main" id="{D422DC72-B84A-4070-BFBD-2C032FCC98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64" y="3309054"/>
            <a:ext cx="6115275" cy="3548946"/>
          </a:xfrm>
          <a:prstGeom prst="rect">
            <a:avLst/>
          </a:prstGeom>
        </p:spPr>
      </p:pic>
      <p:pic>
        <p:nvPicPr>
          <p:cNvPr id="24" name="Picture 23" descr="A picture containing table, indoor, desk&#10;&#10;Description automatically generated">
            <a:extLst>
              <a:ext uri="{FF2B5EF4-FFF2-40B4-BE49-F238E27FC236}">
                <a16:creationId xmlns:a16="http://schemas.microsoft.com/office/drawing/2014/main" id="{12DBEB9A-C3D5-4918-8434-25AB3AA1A7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2624252"/>
            <a:ext cx="6097588" cy="42422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28102E-091E-4EC0-81B4-896ADB1B6304}"/>
              </a:ext>
            </a:extLst>
          </p:cNvPr>
          <p:cNvSpPr/>
          <p:nvPr/>
        </p:nvSpPr>
        <p:spPr>
          <a:xfrm>
            <a:off x="5800300" y="1662"/>
            <a:ext cx="6391700" cy="6864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5" name="crop 1">
            <a:hlinkClick r:id="" action="ppaction://media"/>
            <a:extLst>
              <a:ext uri="{FF2B5EF4-FFF2-40B4-BE49-F238E27FC236}">
                <a16:creationId xmlns:a16="http://schemas.microsoft.com/office/drawing/2014/main" id="{CC37EF53-CE45-4C59-8510-D8EA887DD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94755" y="-66696"/>
            <a:ext cx="3857625" cy="68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82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DA6C-EDD8-4FAE-A3B0-FC8EE7D7E6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9354" y="112059"/>
            <a:ext cx="5902325" cy="1498600"/>
          </a:xfrm>
        </p:spPr>
        <p:txBody>
          <a:bodyPr>
            <a:normAutofit/>
          </a:bodyPr>
          <a:lstStyle/>
          <a:p>
            <a:r>
              <a:rPr lang="hr-HR" dirty="0"/>
              <a:t>Obnovljivi izvori energije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6FB662-60B7-49F4-9103-D89B4D9521A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11409" y="1698625"/>
            <a:ext cx="4064000" cy="254744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000" dirty="0" smtClean="0"/>
              <a:t> </a:t>
            </a:r>
            <a:r>
              <a:rPr lang="hr-HR" sz="2000" dirty="0" err="1" smtClean="0"/>
              <a:t>Savonius</a:t>
            </a:r>
            <a:r>
              <a:rPr lang="hr-HR" sz="2000" dirty="0" smtClean="0"/>
              <a:t> </a:t>
            </a:r>
            <a:r>
              <a:rPr lang="hr-HR" sz="2000" dirty="0"/>
              <a:t>mikro vjetroelektrana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b="1" dirty="0"/>
              <a:t> </a:t>
            </a:r>
            <a:r>
              <a:rPr lang="hr-HR" sz="2000" dirty="0"/>
              <a:t>Autići na solarni pogon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/>
              <a:t> Pokretna traka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/>
              <a:t> Ventilatori na solarni pogon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/>
              <a:t> Školski solarni paneli</a:t>
            </a:r>
          </a:p>
          <a:p>
            <a:pPr>
              <a:buFont typeface="Arial" panose="020B0604020202020204" pitchFamily="34" charset="0"/>
              <a:buChar char="•"/>
            </a:pPr>
            <a:endParaRPr lang="hr-HR" sz="2000" dirty="0"/>
          </a:p>
          <a:p>
            <a:pPr lvl="1">
              <a:buFont typeface="Arial" panose="020B0604020202020204" pitchFamily="34" charset="0"/>
              <a:buChar char="•"/>
            </a:pPr>
            <a:endParaRPr lang="hr-HR" sz="2000" dirty="0"/>
          </a:p>
        </p:txBody>
      </p:sp>
      <p:pic>
        <p:nvPicPr>
          <p:cNvPr id="5" name="Picture 4" descr="A hand holding a camera&#10;&#10;Description automatically generated">
            <a:extLst>
              <a:ext uri="{FF2B5EF4-FFF2-40B4-BE49-F238E27FC236}">
                <a16:creationId xmlns:a16="http://schemas.microsoft.com/office/drawing/2014/main" id="{1B213DE8-8B33-4122-B6A6-BC30C990B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79" y="4484329"/>
            <a:ext cx="3848321" cy="2373672"/>
          </a:xfrm>
          <a:prstGeom prst="rect">
            <a:avLst/>
          </a:prstGeom>
        </p:spPr>
      </p:pic>
      <p:pic>
        <p:nvPicPr>
          <p:cNvPr id="9" name="Picture 8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01FB0FD3-AC43-4E97-A905-01D6CAA7C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16" y="1487333"/>
            <a:ext cx="4456787" cy="2995177"/>
          </a:xfrm>
          <a:prstGeom prst="rect">
            <a:avLst/>
          </a:prstGeom>
        </p:spPr>
      </p:pic>
      <p:pic>
        <p:nvPicPr>
          <p:cNvPr id="11" name="Picture 10" descr="A stack of flyers on a table&#10;&#10;Description automatically generated">
            <a:extLst>
              <a:ext uri="{FF2B5EF4-FFF2-40B4-BE49-F238E27FC236}">
                <a16:creationId xmlns:a16="http://schemas.microsoft.com/office/drawing/2014/main" id="{79954473-8DE9-4AC1-A16D-F96B9AE8A15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679" y="4484328"/>
            <a:ext cx="4064000" cy="2373672"/>
          </a:xfrm>
          <a:prstGeom prst="rect">
            <a:avLst/>
          </a:prstGeom>
        </p:spPr>
      </p:pic>
      <p:pic>
        <p:nvPicPr>
          <p:cNvPr id="13" name="Picture 12" descr="A picture containing indoor, wall, furniture&#10;&#10;Description automatically generated">
            <a:extLst>
              <a:ext uri="{FF2B5EF4-FFF2-40B4-BE49-F238E27FC236}">
                <a16:creationId xmlns:a16="http://schemas.microsoft.com/office/drawing/2014/main" id="{A1F31AD7-5824-49C1-A6DC-5E21A1EEEE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37646" y="729975"/>
            <a:ext cx="4487211" cy="3021496"/>
          </a:xfrm>
          <a:prstGeom prst="rect">
            <a:avLst/>
          </a:prstGeom>
        </p:spPr>
      </p:pic>
      <p:pic>
        <p:nvPicPr>
          <p:cNvPr id="17" name="Picture 16" descr="A picture containing table, indoor, floor&#10;&#10;Description automatically generated">
            <a:extLst>
              <a:ext uri="{FF2B5EF4-FFF2-40B4-BE49-F238E27FC236}">
                <a16:creationId xmlns:a16="http://schemas.microsoft.com/office/drawing/2014/main" id="{62A8C757-485D-4D77-899D-5B62D71005F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82510"/>
            <a:ext cx="4279675" cy="237549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C96A71D-C36C-4449-98A7-438566C86265}"/>
              </a:ext>
            </a:extLst>
          </p:cNvPr>
          <p:cNvCxnSpPr>
            <a:cxnSpLocks/>
          </p:cNvCxnSpPr>
          <p:nvPr/>
        </p:nvCxnSpPr>
        <p:spPr>
          <a:xfrm>
            <a:off x="409354" y="368490"/>
            <a:ext cx="0" cy="87721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5A96875-F60C-4D16-B426-BF1B294274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759" y="304080"/>
            <a:ext cx="906220" cy="906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 descr="The roof of a house&#10;&#10;Description automatically generated">
            <a:extLst>
              <a:ext uri="{FF2B5EF4-FFF2-40B4-BE49-F238E27FC236}">
                <a16:creationId xmlns:a16="http://schemas.microsoft.com/office/drawing/2014/main" id="{5AC17841-3857-4695-8593-005C31C5F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761" y="3043204"/>
            <a:ext cx="5724430" cy="3814796"/>
          </a:xfrm>
          <a:prstGeom prst="rect">
            <a:avLst/>
          </a:prstGeom>
        </p:spPr>
      </p:pic>
      <p:pic>
        <p:nvPicPr>
          <p:cNvPr id="31" name="Picture 30" descr="An office with a desk and chair in a room&#10;&#10;Description automatically generated">
            <a:extLst>
              <a:ext uri="{FF2B5EF4-FFF2-40B4-BE49-F238E27FC236}">
                <a16:creationId xmlns:a16="http://schemas.microsoft.com/office/drawing/2014/main" id="{F3812596-9AAB-4657-AF2C-9328096EAF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644" y="-4550"/>
            <a:ext cx="4561790" cy="3040005"/>
          </a:xfrm>
          <a:prstGeom prst="rect">
            <a:avLst/>
          </a:prstGeom>
        </p:spPr>
      </p:pic>
      <p:pic>
        <p:nvPicPr>
          <p:cNvPr id="32" name="Picture 31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D35F243-FFFC-4D4F-819B-AA08EF8629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66" y="3035456"/>
            <a:ext cx="2521006" cy="3830294"/>
          </a:xfrm>
          <a:prstGeom prst="rect">
            <a:avLst/>
          </a:prstGeom>
        </p:spPr>
      </p:pic>
      <p:pic>
        <p:nvPicPr>
          <p:cNvPr id="33" name="Picture 32" descr="A picture containing wall, indoor, screen&#10;&#10;Description automatically generated">
            <a:extLst>
              <a:ext uri="{FF2B5EF4-FFF2-40B4-BE49-F238E27FC236}">
                <a16:creationId xmlns:a16="http://schemas.microsoft.com/office/drawing/2014/main" id="{C9A28BF1-3D25-4F10-9C59-7CABBD18F0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0" y="4358831"/>
            <a:ext cx="3993869" cy="2499169"/>
          </a:xfrm>
          <a:prstGeom prst="rect">
            <a:avLst/>
          </a:prstGeom>
        </p:spPr>
      </p:pic>
      <p:pic>
        <p:nvPicPr>
          <p:cNvPr id="34" name="Picture 33" descr="A picture containing sky, outdoor, ground, solar cell&#10;&#10;Description automatically generated">
            <a:extLst>
              <a:ext uri="{FF2B5EF4-FFF2-40B4-BE49-F238E27FC236}">
                <a16:creationId xmlns:a16="http://schemas.microsoft.com/office/drawing/2014/main" id="{0979A21D-81C5-4136-86D5-D7F71011E80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11" y="1363277"/>
            <a:ext cx="2497618" cy="166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4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B543F0-7204-4B97-B9C1-9BE187637A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CBD16B59-3403-4E6A-B56D-C6FB32FB15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5F8C44-97C5-4280-AC0E-FA1044EC8F3E}"/>
              </a:ext>
            </a:extLst>
          </p:cNvPr>
          <p:cNvSpPr txBox="1">
            <a:spLocks/>
          </p:cNvSpPr>
          <p:nvPr/>
        </p:nvSpPr>
        <p:spPr>
          <a:xfrm>
            <a:off x="1024129" y="585216"/>
            <a:ext cx="40283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</a:rPr>
              <a:t>TALUM, KIDRIČEVO</a:t>
            </a:r>
          </a:p>
        </p:txBody>
      </p:sp>
      <p:cxnSp>
        <p:nvCxnSpPr>
          <p:cNvPr id="30" name="Straight Connector 26">
            <a:extLst>
              <a:ext uri="{FF2B5EF4-FFF2-40B4-BE49-F238E27FC236}">
                <a16:creationId xmlns:a16="http://schemas.microsoft.com/office/drawing/2014/main" id="{EE853DD3-8C8F-42D8-8519-FD8000DB12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2900A4-5FFD-4D9E-A92F-82685939265D}"/>
              </a:ext>
            </a:extLst>
          </p:cNvPr>
          <p:cNvSpPr txBox="1">
            <a:spLocks/>
          </p:cNvSpPr>
          <p:nvPr/>
        </p:nvSpPr>
        <p:spPr>
          <a:xfrm>
            <a:off x="1024129" y="2286000"/>
            <a:ext cx="3791711" cy="39319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b="1" dirty="0"/>
              <a:t> </a:t>
            </a:r>
            <a:r>
              <a:rPr lang="en-US" sz="1800" dirty="0" err="1"/>
              <a:t>Proizvodnja</a:t>
            </a:r>
            <a:r>
              <a:rPr lang="en-US" sz="1800" dirty="0"/>
              <a:t> </a:t>
            </a:r>
            <a:r>
              <a:rPr lang="en-US" sz="1800" dirty="0" err="1"/>
              <a:t>aluminija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legura</a:t>
            </a:r>
            <a:r>
              <a:rPr lang="en-US" sz="1800" dirty="0"/>
              <a:t> </a:t>
            </a:r>
            <a:r>
              <a:rPr lang="en-US" sz="1800" dirty="0" err="1"/>
              <a:t>aluminija</a:t>
            </a:r>
            <a:r>
              <a:rPr lang="en-US" sz="1800" dirty="0"/>
              <a:t>: </a:t>
            </a:r>
            <a:r>
              <a:rPr lang="en-US" sz="1800" dirty="0" err="1"/>
              <a:t>legure</a:t>
            </a:r>
            <a:r>
              <a:rPr lang="en-US" sz="1800" dirty="0"/>
              <a:t> za </a:t>
            </a:r>
            <a:r>
              <a:rPr lang="en-US" sz="1800" dirty="0" err="1"/>
              <a:t>gnječenje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lijevanje</a:t>
            </a:r>
            <a:r>
              <a:rPr lang="en-US" sz="1800" dirty="0"/>
              <a:t>, </a:t>
            </a:r>
            <a:r>
              <a:rPr lang="en-US" sz="1800" dirty="0" err="1"/>
              <a:t>radilice</a:t>
            </a:r>
            <a:r>
              <a:rPr lang="en-US" sz="1800" dirty="0"/>
              <a:t>, </a:t>
            </a:r>
            <a:r>
              <a:rPr lang="en-US" sz="1800" dirty="0" err="1"/>
              <a:t>isparivači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odljevci</a:t>
            </a:r>
            <a:r>
              <a:rPr lang="en-US" sz="1800" dirty="0"/>
              <a:t>.</a:t>
            </a:r>
          </a:p>
          <a:p>
            <a:pPr>
              <a:buClr>
                <a:schemeClr val="bg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err="1"/>
              <a:t>Usluge</a:t>
            </a:r>
            <a:r>
              <a:rPr lang="en-US" sz="1800" dirty="0"/>
              <a:t>: </a:t>
            </a:r>
            <a:r>
              <a:rPr lang="en-US" sz="1800" dirty="0" err="1"/>
              <a:t>inženjering</a:t>
            </a:r>
            <a:r>
              <a:rPr lang="en-US" sz="1800" dirty="0"/>
              <a:t>, </a:t>
            </a:r>
            <a:r>
              <a:rPr lang="en-US" sz="1800" dirty="0" err="1"/>
              <a:t>alatnica</a:t>
            </a:r>
            <a:r>
              <a:rPr lang="en-US" sz="1800" dirty="0"/>
              <a:t>, </a:t>
            </a:r>
            <a:r>
              <a:rPr lang="en-US" sz="1800" dirty="0" err="1"/>
              <a:t>održavanje</a:t>
            </a:r>
            <a:r>
              <a:rPr lang="en-US" sz="1800" dirty="0"/>
              <a:t> </a:t>
            </a:r>
            <a:r>
              <a:rPr lang="en-US" sz="1800" dirty="0" err="1"/>
              <a:t>energije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električne</a:t>
            </a:r>
            <a:r>
              <a:rPr lang="en-US" sz="1800" dirty="0"/>
              <a:t> </a:t>
            </a:r>
            <a:r>
              <a:rPr lang="en-US" sz="1800" dirty="0" err="1"/>
              <a:t>energije</a:t>
            </a:r>
            <a:r>
              <a:rPr lang="en-US" sz="1800" dirty="0"/>
              <a:t>, </a:t>
            </a:r>
            <a:r>
              <a:rPr lang="en-US" sz="1800" dirty="0" err="1"/>
              <a:t>hidraulika</a:t>
            </a:r>
            <a:r>
              <a:rPr lang="en-US" sz="1800" dirty="0"/>
              <a:t>, </a:t>
            </a:r>
            <a:r>
              <a:rPr lang="en-US" sz="1800" dirty="0" err="1"/>
              <a:t>popravak</a:t>
            </a:r>
            <a:r>
              <a:rPr lang="en-US" sz="1800" dirty="0"/>
              <a:t> </a:t>
            </a:r>
            <a:r>
              <a:rPr lang="en-US" sz="1800" dirty="0" err="1"/>
              <a:t>strojeva</a:t>
            </a:r>
            <a:r>
              <a:rPr lang="en-US" sz="1800" dirty="0"/>
              <a:t>, </a:t>
            </a:r>
            <a:r>
              <a:rPr lang="en-US" sz="1800" dirty="0" err="1"/>
              <a:t>laboratorijska</a:t>
            </a:r>
            <a:r>
              <a:rPr lang="en-US" sz="1800" dirty="0"/>
              <a:t> </a:t>
            </a:r>
            <a:r>
              <a:rPr lang="en-US" sz="1800" dirty="0" err="1"/>
              <a:t>mjerenja</a:t>
            </a:r>
            <a:endParaRPr lang="en-US" sz="1800" b="1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115914-7A17-47BA-8F27-E3F1C79BF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9" r="4" b="4"/>
          <a:stretch/>
        </p:blipFill>
        <p:spPr>
          <a:xfrm>
            <a:off x="5626827" y="321732"/>
            <a:ext cx="3798244" cy="367484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4C59A3-AD15-412B-8F23-C344E0192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108201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on a sidewalk&#10;&#10;Description automatically generated">
            <a:extLst>
              <a:ext uri="{FF2B5EF4-FFF2-40B4-BE49-F238E27FC236}">
                <a16:creationId xmlns:a16="http://schemas.microsoft.com/office/drawing/2014/main" id="{C2EC5C3D-4710-4689-BB3E-7B81682503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8799"/>
          <a:stretch/>
        </p:blipFill>
        <p:spPr>
          <a:xfrm>
            <a:off x="5626824" y="4157449"/>
            <a:ext cx="3798246" cy="2313255"/>
          </a:xfrm>
          <a:prstGeom prst="rect">
            <a:avLst/>
          </a:prstGeom>
        </p:spPr>
      </p:pic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D87D0EA-6EDD-4C32-97E5-6335D347FA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r="28775"/>
          <a:stretch/>
        </p:blipFill>
        <p:spPr>
          <a:xfrm>
            <a:off x="9583347" y="2590800"/>
            <a:ext cx="2286921" cy="3879904"/>
          </a:xfrm>
          <a:prstGeom prst="rect">
            <a:avLst/>
          </a:prstGeom>
        </p:spPr>
      </p:pic>
      <p:pic>
        <p:nvPicPr>
          <p:cNvPr id="10" name="Picture 9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1CD6F0EE-E73A-4E34-91A7-3F77606901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t="-308" r="22695" b="13436"/>
          <a:stretch/>
        </p:blipFill>
        <p:spPr>
          <a:xfrm>
            <a:off x="9819583" y="626202"/>
            <a:ext cx="1814448" cy="14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F9AE671-7AC2-451B-A1D1-5285F0101A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4738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5DA6C-EDD8-4FAE-A3B0-FC8EE7D7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583083" cy="1499616"/>
          </a:xfrm>
        </p:spPr>
        <p:txBody>
          <a:bodyPr>
            <a:normAutofit/>
          </a:bodyPr>
          <a:lstStyle/>
          <a:p>
            <a:r>
              <a:rPr lang="hr-HR" sz="4800" dirty="0"/>
              <a:t>Izlet u maribor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975650-B67E-4E34-9014-A4A9C3512F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F4FF4E-DF3E-4233-B722-BB865A58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0" y="2286000"/>
            <a:ext cx="4583082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000" b="1" dirty="0"/>
              <a:t> </a:t>
            </a:r>
            <a:r>
              <a:rPr lang="de-DE" sz="2000" dirty="0"/>
              <a:t>Fakultet za elektrotehniko, računalništvo in informatiko</a:t>
            </a:r>
            <a:r>
              <a:rPr lang="hr-HR" sz="2000" dirty="0"/>
              <a:t>RoboCup maze robot</a:t>
            </a:r>
          </a:p>
          <a:p>
            <a:pPr lvl="1">
              <a:buFont typeface="Tw Cen MT" panose="020B0602020104020603" pitchFamily="34" charset="-18"/>
              <a:buChar char="–"/>
            </a:pPr>
            <a:r>
              <a:rPr lang="hr-HR" sz="2000" dirty="0"/>
              <a:t> </a:t>
            </a:r>
            <a:r>
              <a:rPr lang="hr-HR" sz="2000" dirty="0" err="1" smtClean="0"/>
              <a:t>nanorobotika</a:t>
            </a:r>
            <a:r>
              <a:rPr lang="hr-HR" sz="2000" dirty="0" smtClean="0"/>
              <a:t> </a:t>
            </a:r>
            <a:endParaRPr lang="hr-HR" sz="2000" dirty="0"/>
          </a:p>
          <a:p>
            <a:pPr lvl="1">
              <a:buFont typeface="Tw Cen MT" panose="020B0602020104020603" pitchFamily="34" charset="-18"/>
              <a:buChar char="–"/>
            </a:pPr>
            <a:r>
              <a:rPr lang="hr-HR" sz="2000" dirty="0"/>
              <a:t> </a:t>
            </a:r>
            <a:r>
              <a:rPr lang="hr-HR" sz="2000" dirty="0" smtClean="0"/>
              <a:t>uređaj </a:t>
            </a:r>
            <a:r>
              <a:rPr lang="hr-HR" sz="2000" dirty="0"/>
              <a:t>za filtriranje mulja</a:t>
            </a:r>
          </a:p>
          <a:p>
            <a:pPr lvl="1">
              <a:buFont typeface="Tw Cen MT" panose="020B0602020104020603" pitchFamily="34" charset="-18"/>
              <a:buChar char="–"/>
            </a:pPr>
            <a:r>
              <a:rPr lang="hr-HR" sz="2000" dirty="0"/>
              <a:t> </a:t>
            </a:r>
            <a:r>
              <a:rPr lang="hr-HR" sz="2000" dirty="0" smtClean="0"/>
              <a:t>optička </a:t>
            </a:r>
            <a:r>
              <a:rPr lang="hr-HR" sz="2000" dirty="0"/>
              <a:t>vlakna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/>
              <a:t> Srednja šola za oblikovanje Maribor</a:t>
            </a:r>
          </a:p>
          <a:p>
            <a:pPr lvl="1">
              <a:buFont typeface="Tw Cen MT" panose="020B0602020104020603" pitchFamily="34" charset="-18"/>
              <a:buChar char="–"/>
            </a:pPr>
            <a:r>
              <a:rPr lang="hr-HR" sz="2000" dirty="0"/>
              <a:t> </a:t>
            </a:r>
            <a:r>
              <a:rPr lang="hr-HR" sz="2000" dirty="0" smtClean="0"/>
              <a:t>medijski </a:t>
            </a:r>
            <a:r>
              <a:rPr lang="hr-HR" sz="2000" dirty="0"/>
              <a:t>tehničar</a:t>
            </a:r>
          </a:p>
          <a:p>
            <a:pPr lvl="1">
              <a:buFont typeface="Tw Cen MT" panose="020B0602020104020603" pitchFamily="34" charset="-18"/>
              <a:buChar char="–"/>
            </a:pPr>
            <a:r>
              <a:rPr lang="hr-HR" sz="2000" dirty="0"/>
              <a:t> </a:t>
            </a:r>
            <a:r>
              <a:rPr lang="hr-HR" sz="2000" dirty="0" smtClean="0"/>
              <a:t>grafički </a:t>
            </a:r>
            <a:r>
              <a:rPr lang="hr-HR" sz="2000" dirty="0"/>
              <a:t>dizajn</a:t>
            </a:r>
          </a:p>
          <a:p>
            <a:pPr lvl="1">
              <a:buFont typeface="Tw Cen MT" panose="020B0602020104020603" pitchFamily="34" charset="-18"/>
              <a:buChar char="–"/>
            </a:pPr>
            <a:r>
              <a:rPr lang="hr-HR" sz="2000" dirty="0"/>
              <a:t> </a:t>
            </a:r>
            <a:r>
              <a:rPr lang="hr-HR" sz="2000" dirty="0" smtClean="0"/>
              <a:t>modni </a:t>
            </a:r>
            <a:r>
              <a:rPr lang="hr-HR" sz="2000" dirty="0"/>
              <a:t>dizajn</a:t>
            </a:r>
          </a:p>
          <a:p>
            <a:pPr lvl="1">
              <a:buFont typeface="Tw Cen MT" panose="020B0602020104020603" pitchFamily="34" charset="-18"/>
              <a:buChar char="–"/>
            </a:pPr>
            <a:r>
              <a:rPr lang="hr-HR" sz="2000" dirty="0"/>
              <a:t> </a:t>
            </a:r>
            <a:r>
              <a:rPr lang="hr-HR" sz="2000" dirty="0" smtClean="0"/>
              <a:t>frizer</a:t>
            </a:r>
            <a:endParaRPr lang="hr-HR" sz="2000" dirty="0"/>
          </a:p>
          <a:p>
            <a:pPr lvl="1">
              <a:buFont typeface="Arial" panose="020B0604020202020204" pitchFamily="34" charset="0"/>
              <a:buChar char="•"/>
            </a:pPr>
            <a:endParaRPr lang="hr-HR" sz="2000" dirty="0"/>
          </a:p>
          <a:p>
            <a:pPr lvl="1">
              <a:buFont typeface="Arial" panose="020B0604020202020204" pitchFamily="34" charset="0"/>
              <a:buChar char="•"/>
            </a:pPr>
            <a:endParaRPr lang="hr-HR" sz="2000" dirty="0"/>
          </a:p>
          <a:p>
            <a:pPr lvl="1">
              <a:buFont typeface="Arial" panose="020B0604020202020204" pitchFamily="34" charset="0"/>
              <a:buChar char="•"/>
            </a:pPr>
            <a:endParaRPr lang="hr-HR" sz="2000" dirty="0"/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E21E08B9-7F94-4DB3-9613-F85740F75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r="8279" b="3"/>
          <a:stretch/>
        </p:blipFill>
        <p:spPr>
          <a:xfrm>
            <a:off x="8431698" y="3264090"/>
            <a:ext cx="3760302" cy="3593910"/>
          </a:xfrm>
          <a:prstGeom prst="rect">
            <a:avLst/>
          </a:prstGeom>
        </p:spPr>
      </p:pic>
      <p:pic>
        <p:nvPicPr>
          <p:cNvPr id="7" name="Picture 6" descr="A group of people standing in front of a store&#10;&#10;Description automatically generated">
            <a:extLst>
              <a:ext uri="{FF2B5EF4-FFF2-40B4-BE49-F238E27FC236}">
                <a16:creationId xmlns:a16="http://schemas.microsoft.com/office/drawing/2014/main" id="{AA4EAACC-DBC7-4D7C-8460-F4171528C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0" r="2" b="2"/>
          <a:stretch/>
        </p:blipFill>
        <p:spPr>
          <a:xfrm>
            <a:off x="6108251" y="10"/>
            <a:ext cx="3816014" cy="3920034"/>
          </a:xfrm>
          <a:custGeom>
            <a:avLst/>
            <a:gdLst>
              <a:gd name="connsiteX0" fmla="*/ 0 w 3816014"/>
              <a:gd name="connsiteY0" fmla="*/ 0 h 3920044"/>
              <a:gd name="connsiteX1" fmla="*/ 3816014 w 3816014"/>
              <a:gd name="connsiteY1" fmla="*/ 0 h 3920044"/>
              <a:gd name="connsiteX2" fmla="*/ 3816014 w 3816014"/>
              <a:gd name="connsiteY2" fmla="*/ 3103224 h 3920044"/>
              <a:gd name="connsiteX3" fmla="*/ 2157388 w 3816014"/>
              <a:gd name="connsiteY3" fmla="*/ 3103224 h 3920044"/>
              <a:gd name="connsiteX4" fmla="*/ 2157388 w 3816014"/>
              <a:gd name="connsiteY4" fmla="*/ 3920044 h 3920044"/>
              <a:gd name="connsiteX5" fmla="*/ 0 w 3816014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6014" h="3920044">
                <a:moveTo>
                  <a:pt x="0" y="0"/>
                </a:moveTo>
                <a:lnTo>
                  <a:pt x="3816014" y="0"/>
                </a:lnTo>
                <a:lnTo>
                  <a:pt x="3816014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1" name="Picture 1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954D730-DF6C-48BF-9F47-0D5977FBBD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8" r="24849" b="-2"/>
          <a:stretch/>
        </p:blipFill>
        <p:spPr>
          <a:xfrm>
            <a:off x="10088880" y="10"/>
            <a:ext cx="2103120" cy="3114666"/>
          </a:xfrm>
          <a:prstGeom prst="rect">
            <a:avLst/>
          </a:prstGeom>
        </p:spPr>
      </p:pic>
      <p:pic>
        <p:nvPicPr>
          <p:cNvPr id="5" name="Picture 4" descr="A flat screen tv sitting in a room&#10;&#10;Description automatically generated">
            <a:extLst>
              <a:ext uri="{FF2B5EF4-FFF2-40B4-BE49-F238E27FC236}">
                <a16:creationId xmlns:a16="http://schemas.microsoft.com/office/drawing/2014/main" id="{6227ABA3-C4A4-4E93-985D-9C412291D2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7" r="14777"/>
          <a:stretch/>
        </p:blipFill>
        <p:spPr>
          <a:xfrm>
            <a:off x="6108252" y="4076701"/>
            <a:ext cx="2162580" cy="27813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C23D3A-C3A7-4A82-A3C6-7D7E5087156F}"/>
              </a:ext>
            </a:extLst>
          </p:cNvPr>
          <p:cNvSpPr/>
          <p:nvPr/>
        </p:nvSpPr>
        <p:spPr>
          <a:xfrm>
            <a:off x="5947383" y="0"/>
            <a:ext cx="6244617" cy="70146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4" name="Picture 13" descr="A person sitting in a chair&#10;&#10;Description automatically generated">
            <a:extLst>
              <a:ext uri="{FF2B5EF4-FFF2-40B4-BE49-F238E27FC236}">
                <a16:creationId xmlns:a16="http://schemas.microsoft.com/office/drawing/2014/main" id="{413D14B5-A383-4592-B896-5E7CEDCFC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250" y="2894058"/>
            <a:ext cx="2866544" cy="3822058"/>
          </a:xfrm>
          <a:prstGeom prst="rect">
            <a:avLst/>
          </a:prstGeom>
        </p:spPr>
      </p:pic>
      <p:pic>
        <p:nvPicPr>
          <p:cNvPr id="16" name="Picture 15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8695A186-E38E-4967-8E87-9976EC7994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3" r="50792"/>
          <a:stretch/>
        </p:blipFill>
        <p:spPr>
          <a:xfrm>
            <a:off x="9135660" y="3612630"/>
            <a:ext cx="2866544" cy="3091828"/>
          </a:xfrm>
          <a:prstGeom prst="rect">
            <a:avLst/>
          </a:prstGeom>
        </p:spPr>
      </p:pic>
      <p:pic>
        <p:nvPicPr>
          <p:cNvPr id="19" name="Picture 18" descr="A person standing next to a tripod&#10;&#10;Description automatically generated">
            <a:extLst>
              <a:ext uri="{FF2B5EF4-FFF2-40B4-BE49-F238E27FC236}">
                <a16:creationId xmlns:a16="http://schemas.microsoft.com/office/drawing/2014/main" id="{F1358AB1-99B6-44BC-8DA3-1ED6927959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" t="6370" r="15942" b="220"/>
          <a:stretch/>
        </p:blipFill>
        <p:spPr>
          <a:xfrm>
            <a:off x="6096000" y="140250"/>
            <a:ext cx="1700271" cy="259551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5D492F3-4F44-4367-BFC4-C370C689F527}"/>
              </a:ext>
            </a:extLst>
          </p:cNvPr>
          <p:cNvSpPr/>
          <p:nvPr/>
        </p:nvSpPr>
        <p:spPr>
          <a:xfrm>
            <a:off x="7796271" y="140250"/>
            <a:ext cx="4052486" cy="34723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6" name="Picture 2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B306184-2936-45B4-BB50-3757B07CF9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37" y="140250"/>
            <a:ext cx="4064493" cy="328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id="{5702BEDF-5744-47E6-8366-3C8E0CC26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3" y="0"/>
            <a:ext cx="5143500" cy="6858000"/>
          </a:xfrm>
          <a:prstGeom prst="rect">
            <a:avLst/>
          </a:prstGeom>
        </p:spPr>
      </p:pic>
      <p:pic>
        <p:nvPicPr>
          <p:cNvPr id="6" name="Picture 5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E162CFA6-1598-4456-81E0-72F3D25BE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8" y="0"/>
            <a:ext cx="5143500" cy="6858000"/>
          </a:xfrm>
          <a:prstGeom prst="rect">
            <a:avLst/>
          </a:prstGeom>
        </p:spPr>
      </p:pic>
      <p:pic>
        <p:nvPicPr>
          <p:cNvPr id="13" name="Picture 12" descr="A large crowd of people in front of a building&#10;&#10;Description automatically generated">
            <a:extLst>
              <a:ext uri="{FF2B5EF4-FFF2-40B4-BE49-F238E27FC236}">
                <a16:creationId xmlns:a16="http://schemas.microsoft.com/office/drawing/2014/main" id="{F4B1BEC4-14AB-40E0-A00F-4BC8A74B4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27" y="0"/>
            <a:ext cx="9144000" cy="6857999"/>
          </a:xfrm>
          <a:prstGeom prst="rect">
            <a:avLst/>
          </a:prstGeom>
        </p:spPr>
      </p:pic>
      <p:pic>
        <p:nvPicPr>
          <p:cNvPr id="33" name="Picture 32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4CAFD30F-6986-4CA3-8C6D-74D94ACD0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34" y="-1"/>
            <a:ext cx="9153893" cy="6857999"/>
          </a:xfrm>
          <a:prstGeom prst="rect">
            <a:avLst/>
          </a:prstGeom>
        </p:spPr>
      </p:pic>
      <p:pic>
        <p:nvPicPr>
          <p:cNvPr id="31" name="Picture 30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1B25FC0D-0675-4DF7-8C9E-320894B28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57" y="-211893"/>
            <a:ext cx="11279985" cy="7517053"/>
          </a:xfrm>
          <a:prstGeom prst="rect">
            <a:avLst/>
          </a:prstGeom>
        </p:spPr>
      </p:pic>
      <p:pic>
        <p:nvPicPr>
          <p:cNvPr id="29" name="Picture 28" descr="A person standing posing for the camera&#10;&#10;Description automatically generated">
            <a:extLst>
              <a:ext uri="{FF2B5EF4-FFF2-40B4-BE49-F238E27FC236}">
                <a16:creationId xmlns:a16="http://schemas.microsoft.com/office/drawing/2014/main" id="{764580D5-D371-4765-8B6B-C2DF65FC38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39" y="211892"/>
            <a:ext cx="10291020" cy="6857999"/>
          </a:xfrm>
          <a:prstGeom prst="rect">
            <a:avLst/>
          </a:prstGeom>
        </p:spPr>
      </p:pic>
      <p:pic>
        <p:nvPicPr>
          <p:cNvPr id="27" name="Picture 2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746C0DE-F3C2-409A-B383-7E37E916F5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3" y="-788245"/>
            <a:ext cx="11245979" cy="8434486"/>
          </a:xfrm>
          <a:prstGeom prst="rect">
            <a:avLst/>
          </a:prstGeom>
        </p:spPr>
      </p:pic>
      <p:pic>
        <p:nvPicPr>
          <p:cNvPr id="15" name="Picture 14" descr="A living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117ED15E-F975-4CEE-9237-B0DE7A05B8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3" y="-1"/>
            <a:ext cx="10366717" cy="7646242"/>
          </a:xfrm>
          <a:prstGeom prst="rect">
            <a:avLst/>
          </a:prstGeom>
        </p:spPr>
      </p:pic>
      <p:pic>
        <p:nvPicPr>
          <p:cNvPr id="19" name="Picture 1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E74FD35B-D95A-4BDF-A23C-0D83091E14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04" y="-3"/>
            <a:ext cx="10100967" cy="76761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34FFBBB-3F15-4B42-9FB5-724E218C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94" y="-253486"/>
            <a:ext cx="10100967" cy="7323377"/>
          </a:xfrm>
          <a:prstGeom prst="rect">
            <a:avLst/>
          </a:prstGeom>
        </p:spPr>
      </p:pic>
      <p:pic>
        <p:nvPicPr>
          <p:cNvPr id="17" name="Picture 16" descr="A picture containing indoor, floor, library, scene&#10;&#10;Description automatically generated">
            <a:extLst>
              <a:ext uri="{FF2B5EF4-FFF2-40B4-BE49-F238E27FC236}">
                <a16:creationId xmlns:a16="http://schemas.microsoft.com/office/drawing/2014/main" id="{A396C4B6-475A-4D75-AE65-A2CC6F5130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729" y="-254131"/>
            <a:ext cx="5524697" cy="7323378"/>
          </a:xfrm>
          <a:prstGeom prst="rect">
            <a:avLst/>
          </a:prstGeom>
        </p:spPr>
      </p:pic>
      <p:pic>
        <p:nvPicPr>
          <p:cNvPr id="23" name="Picture 2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A838564-300C-4BBB-9A55-BF7FDEF7AD1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261" y="-438736"/>
            <a:ext cx="5642202" cy="7522936"/>
          </a:xfrm>
          <a:prstGeom prst="rect">
            <a:avLst/>
          </a:prstGeom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37A6C7-DE16-4DEF-9EDD-FD4F642CBA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91" y="-29907"/>
            <a:ext cx="10353614" cy="6844156"/>
          </a:xfrm>
          <a:prstGeom prst="rect">
            <a:avLst/>
          </a:prstGeom>
        </p:spPr>
      </p:pic>
      <p:pic>
        <p:nvPicPr>
          <p:cNvPr id="25" name="Picture 2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0EC8D12-4684-489F-8E7B-AC9E2A65807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6" y="-438736"/>
            <a:ext cx="11518887" cy="86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1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0"/>
                            </p:stCondLst>
                            <p:childTnLst>
                              <p:par>
                                <p:cTn id="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5DA6C-EDD8-4FAE-A3B0-FC8EE7D7E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hr-HR" dirty="0"/>
              <a:t>Robot soccer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F4FF4E-DF3E-4233-B722-BB865A58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429615" cy="7270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b="1" dirty="0"/>
          </a:p>
          <a:p>
            <a:pPr>
              <a:buFont typeface="Arial" panose="020B0604020202020204" pitchFamily="34" charset="0"/>
              <a:buChar char="•"/>
            </a:pPr>
            <a:endParaRPr lang="hr-HR" b="1" dirty="0"/>
          </a:p>
          <a:p>
            <a:pPr lvl="1">
              <a:buFont typeface="Arial" panose="020B0604020202020204" pitchFamily="34" charset="0"/>
              <a:buChar char="•"/>
            </a:pPr>
            <a:endParaRPr lang="hr-HR" dirty="0"/>
          </a:p>
        </p:txBody>
      </p:sp>
      <p:pic>
        <p:nvPicPr>
          <p:cNvPr id="16" name="Picture 15" descr="A red and white logo&#10;&#10;Description automatically generated">
            <a:extLst>
              <a:ext uri="{FF2B5EF4-FFF2-40B4-BE49-F238E27FC236}">
                <a16:creationId xmlns:a16="http://schemas.microsoft.com/office/drawing/2014/main" id="{9B4CFE79-9BA5-4FA0-A429-BF166B42E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38921" y="3429000"/>
            <a:ext cx="2617783" cy="2611237"/>
          </a:xfrm>
          <a:prstGeom prst="rect">
            <a:avLst/>
          </a:prstGeom>
        </p:spPr>
      </p:pic>
      <p:pic>
        <p:nvPicPr>
          <p:cNvPr id="4" name="Picture 3" descr="A red and white flag&#10;&#10;Description automatically generated">
            <a:extLst>
              <a:ext uri="{FF2B5EF4-FFF2-40B4-BE49-F238E27FC236}">
                <a16:creationId xmlns:a16="http://schemas.microsoft.com/office/drawing/2014/main" id="{FADEDADE-BD6F-4900-87A5-F77698979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21" y="3428999"/>
            <a:ext cx="2617784" cy="2611237"/>
          </a:xfrm>
          <a:prstGeom prst="rect">
            <a:avLst/>
          </a:prstGeom>
        </p:spPr>
      </p:pic>
      <p:pic>
        <p:nvPicPr>
          <p:cNvPr id="6" name="Picture 5" descr="A picture containing indoor, red, wall, white&#10;&#10;Description automatically generated">
            <a:extLst>
              <a:ext uri="{FF2B5EF4-FFF2-40B4-BE49-F238E27FC236}">
                <a16:creationId xmlns:a16="http://schemas.microsoft.com/office/drawing/2014/main" id="{EB86BB81-0CF0-4985-B447-2067C259A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19" y="3428999"/>
            <a:ext cx="2617784" cy="2611237"/>
          </a:xfrm>
          <a:prstGeom prst="rect">
            <a:avLst/>
          </a:prstGeom>
        </p:spPr>
      </p:pic>
      <p:pic>
        <p:nvPicPr>
          <p:cNvPr id="10" name="Picture 9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BBF3CF29-B019-44BD-84AD-6C05378FD3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19" y="3429000"/>
            <a:ext cx="2617784" cy="2611236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6B1BC7EB-CF80-4F1A-807E-8791D3BDF0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19" y="3428998"/>
            <a:ext cx="2617784" cy="2611236"/>
          </a:xfrm>
          <a:prstGeom prst="rect">
            <a:avLst/>
          </a:prstGeom>
        </p:spPr>
      </p:pic>
      <p:pic>
        <p:nvPicPr>
          <p:cNvPr id="9" name="Picture 8" descr="A close up of a device&#10;&#10;Description automatically generated">
            <a:extLst>
              <a:ext uri="{FF2B5EF4-FFF2-40B4-BE49-F238E27FC236}">
                <a16:creationId xmlns:a16="http://schemas.microsoft.com/office/drawing/2014/main" id="{12D28931-EAD8-4578-95EA-1618B971A8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0"/>
          <a:stretch/>
        </p:blipFill>
        <p:spPr>
          <a:xfrm>
            <a:off x="733511" y="2286000"/>
            <a:ext cx="4491113" cy="4479739"/>
          </a:xfrm>
          <a:prstGeom prst="rect">
            <a:avLst/>
          </a:prstGeom>
        </p:spPr>
      </p:pic>
      <p:pic>
        <p:nvPicPr>
          <p:cNvPr id="18" name="Picture 17" descr="A picture containing floor, person, ground, indoor&#10;&#10;Description automatically generated">
            <a:extLst>
              <a:ext uri="{FF2B5EF4-FFF2-40B4-BE49-F238E27FC236}">
                <a16:creationId xmlns:a16="http://schemas.microsoft.com/office/drawing/2014/main" id="{E243A01B-CCCF-416B-98EA-446BB0AFAC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6" y="764082"/>
            <a:ext cx="4501243" cy="6001657"/>
          </a:xfrm>
          <a:prstGeom prst="rect">
            <a:avLst/>
          </a:prstGeom>
        </p:spPr>
      </p:pic>
      <p:pic>
        <p:nvPicPr>
          <p:cNvPr id="22" name="Picture 21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28F0F33F-8E6D-4882-930F-8A7F893FE0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041" y="-4"/>
            <a:ext cx="5143500" cy="6858000"/>
          </a:xfrm>
          <a:prstGeom prst="rect">
            <a:avLst/>
          </a:prstGeom>
        </p:spPr>
      </p:pic>
      <p:pic>
        <p:nvPicPr>
          <p:cNvPr id="24" name="Picture 23" descr="A picture containing person, indoor, wall, child&#10;&#10;Description automatically generated">
            <a:extLst>
              <a:ext uri="{FF2B5EF4-FFF2-40B4-BE49-F238E27FC236}">
                <a16:creationId xmlns:a16="http://schemas.microsoft.com/office/drawing/2014/main" id="{9300EDF1-C56A-4F8A-ACFC-0417A6C852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11" y="-4"/>
            <a:ext cx="5143500" cy="6858000"/>
          </a:xfrm>
          <a:prstGeom prst="rect">
            <a:avLst/>
          </a:prstGeom>
        </p:spPr>
      </p:pic>
      <p:pic>
        <p:nvPicPr>
          <p:cNvPr id="26" name="Picture 25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4B5CA4D9-9450-472E-B4B4-0F06F0381A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33" y="0"/>
            <a:ext cx="5143500" cy="6858000"/>
          </a:xfrm>
          <a:prstGeom prst="rect">
            <a:avLst/>
          </a:prstGeom>
        </p:spPr>
      </p:pic>
      <p:pic>
        <p:nvPicPr>
          <p:cNvPr id="28" name="Picture 27" descr="A person sitting in a room&#10;&#10;Description automatically generated">
            <a:extLst>
              <a:ext uri="{FF2B5EF4-FFF2-40B4-BE49-F238E27FC236}">
                <a16:creationId xmlns:a16="http://schemas.microsoft.com/office/drawing/2014/main" id="{F1400055-3B7C-4687-9CD5-1B016CD6A6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33" y="-8"/>
            <a:ext cx="5143500" cy="6858000"/>
          </a:xfrm>
          <a:prstGeom prst="rect">
            <a:avLst/>
          </a:prstGeom>
        </p:spPr>
      </p:pic>
      <p:pic>
        <p:nvPicPr>
          <p:cNvPr id="30" name="Picture 29" descr="A picture containing person, indoor, table, boy&#10;&#10;Description automatically generated">
            <a:extLst>
              <a:ext uri="{FF2B5EF4-FFF2-40B4-BE49-F238E27FC236}">
                <a16:creationId xmlns:a16="http://schemas.microsoft.com/office/drawing/2014/main" id="{BE1C38C4-752A-4042-ACE1-87CDA38C8B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33" y="0"/>
            <a:ext cx="5143500" cy="6858000"/>
          </a:xfrm>
          <a:prstGeom prst="rect">
            <a:avLst/>
          </a:prstGeom>
        </p:spPr>
      </p:pic>
      <p:pic>
        <p:nvPicPr>
          <p:cNvPr id="32" name="Picture 31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F791F85E-5421-42C4-A154-D5F19C1623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63" y="-16"/>
            <a:ext cx="5143500" cy="6858000"/>
          </a:xfrm>
          <a:prstGeom prst="rect">
            <a:avLst/>
          </a:prstGeom>
        </p:spPr>
      </p:pic>
      <p:pic>
        <p:nvPicPr>
          <p:cNvPr id="34" name="Picture 33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542E94CD-C7EC-4F6E-B3AE-B160B3B557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19" y="0"/>
            <a:ext cx="5143500" cy="6858000"/>
          </a:xfrm>
          <a:prstGeom prst="rect">
            <a:avLst/>
          </a:prstGeom>
        </p:spPr>
      </p:pic>
      <p:pic>
        <p:nvPicPr>
          <p:cNvPr id="36" name="Picture 35" descr="A picture containing person, man&#10;&#10;Description automatically generated">
            <a:extLst>
              <a:ext uri="{FF2B5EF4-FFF2-40B4-BE49-F238E27FC236}">
                <a16:creationId xmlns:a16="http://schemas.microsoft.com/office/drawing/2014/main" id="{45745F4D-0F4F-4878-BE6E-A947C564BA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33" y="-28"/>
            <a:ext cx="5143500" cy="6858000"/>
          </a:xfrm>
          <a:prstGeom prst="rect">
            <a:avLst/>
          </a:prstGeom>
        </p:spPr>
      </p:pic>
      <p:pic>
        <p:nvPicPr>
          <p:cNvPr id="38" name="Picture 37" descr="A person sitting at a table in front of a computer&#10;&#10;Description automatically generated">
            <a:extLst>
              <a:ext uri="{FF2B5EF4-FFF2-40B4-BE49-F238E27FC236}">
                <a16:creationId xmlns:a16="http://schemas.microsoft.com/office/drawing/2014/main" id="{182AAAEA-A759-4CF1-BC81-389645E8F3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247" y="15493"/>
            <a:ext cx="5143500" cy="6858000"/>
          </a:xfrm>
          <a:prstGeom prst="rect">
            <a:avLst/>
          </a:prstGeom>
        </p:spPr>
      </p:pic>
      <p:pic>
        <p:nvPicPr>
          <p:cNvPr id="40" name="Picture 39" descr="Two people standing in a room&#10;&#10;Description automatically generated">
            <a:extLst>
              <a:ext uri="{FF2B5EF4-FFF2-40B4-BE49-F238E27FC236}">
                <a16:creationId xmlns:a16="http://schemas.microsoft.com/office/drawing/2014/main" id="{2A62B47C-0C48-443E-A854-5228D661F8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69" y="-31044"/>
            <a:ext cx="5170294" cy="6858000"/>
          </a:xfrm>
          <a:prstGeom prst="rect">
            <a:avLst/>
          </a:prstGeom>
        </p:spPr>
      </p:pic>
      <p:pic>
        <p:nvPicPr>
          <p:cNvPr id="44" name="Picture 4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6A093C0-0C45-4460-8C9F-970DDD13E8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470" y="-15536"/>
            <a:ext cx="5189136" cy="6889016"/>
          </a:xfrm>
          <a:prstGeom prst="rect">
            <a:avLst/>
          </a:prstGeom>
        </p:spPr>
      </p:pic>
      <p:pic>
        <p:nvPicPr>
          <p:cNvPr id="42" name="Picture 41" descr="A person using a computer&#10;&#10;Description automatically generated">
            <a:extLst>
              <a:ext uri="{FF2B5EF4-FFF2-40B4-BE49-F238E27FC236}">
                <a16:creationId xmlns:a16="http://schemas.microsoft.com/office/drawing/2014/main" id="{CDE04D02-76DF-47F1-8F9F-6324EA44763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648" y="-31043"/>
            <a:ext cx="5189136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6D32D63-498F-41DF-B7FA-D2CE563B218E}"/>
              </a:ext>
            </a:extLst>
          </p:cNvPr>
          <p:cNvSpPr/>
          <p:nvPr/>
        </p:nvSpPr>
        <p:spPr>
          <a:xfrm>
            <a:off x="5322627" y="-46509"/>
            <a:ext cx="6646460" cy="711604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D9604F86-16A6-4C15-9631-91CFD74E0F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22" y="773691"/>
            <a:ext cx="6165662" cy="53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0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2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2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3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25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2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9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25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325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25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72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92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y on a computer&#10;&#10;Description automatically generated">
            <a:extLst>
              <a:ext uri="{FF2B5EF4-FFF2-40B4-BE49-F238E27FC236}">
                <a16:creationId xmlns:a16="http://schemas.microsoft.com/office/drawing/2014/main" id="{B29ECD8D-B1C1-429A-8528-EB4A41F41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4" y="962719"/>
            <a:ext cx="6576749" cy="4932562"/>
          </a:xfrm>
          <a:prstGeom prst="rect">
            <a:avLst/>
          </a:prstGeom>
        </p:spPr>
      </p:pic>
      <p:pic>
        <p:nvPicPr>
          <p:cNvPr id="10" name="Picture 9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C95B33D-28DF-4F75-8651-2D7FCAB86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5143500" cy="6858000"/>
          </a:xfrm>
          <a:prstGeom prst="rect">
            <a:avLst/>
          </a:prstGeom>
        </p:spPr>
      </p:pic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8B26478-11B6-45AF-9640-DFFC426FB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"/>
            <a:ext cx="5174315" cy="6858000"/>
          </a:xfrm>
          <a:prstGeom prst="rect">
            <a:avLst/>
          </a:prstGeom>
        </p:spPr>
      </p:pic>
      <p:pic>
        <p:nvPicPr>
          <p:cNvPr id="12" name="Picture 11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4A9C890-BFB2-4FB2-91E5-6C89D0C5D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"/>
            <a:ext cx="5143499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904242-AE08-458A-AD90-AA6A294EE9D3}"/>
              </a:ext>
            </a:extLst>
          </p:cNvPr>
          <p:cNvSpPr/>
          <p:nvPr/>
        </p:nvSpPr>
        <p:spPr>
          <a:xfrm>
            <a:off x="5143498" y="554636"/>
            <a:ext cx="3018020" cy="63033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" name="Picture 3" descr="A picture containing floor, person, ground, indoor&#10;&#10;Description automatically generated">
            <a:extLst>
              <a:ext uri="{FF2B5EF4-FFF2-40B4-BE49-F238E27FC236}">
                <a16:creationId xmlns:a16="http://schemas.microsoft.com/office/drawing/2014/main" id="{C5913E04-B38E-4F5D-A742-305FA9CBED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4" y="428165"/>
            <a:ext cx="4501243" cy="600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5153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Custom 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76CDEE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204</Words>
  <Application>Microsoft Office PowerPoint</Application>
  <PresentationFormat>Widescreen</PresentationFormat>
  <Paragraphs>35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Tw Cen MT</vt:lpstr>
      <vt:lpstr>Tw Cen MT Condensed</vt:lpstr>
      <vt:lpstr>Wingdings 3</vt:lpstr>
      <vt:lpstr>Integral</vt:lpstr>
      <vt:lpstr>ERASMUS+ PROJEKT CAT</vt:lpstr>
      <vt:lpstr>Stručna praksa učenika Pomorsko-tehničke škole Dubrovnik</vt:lpstr>
      <vt:lpstr>PowerPoint Presentation</vt:lpstr>
      <vt:lpstr>Obnovljivi izvori energije</vt:lpstr>
      <vt:lpstr>PowerPoint Presentation</vt:lpstr>
      <vt:lpstr>Izlet u maribor</vt:lpstr>
      <vt:lpstr>PowerPoint Presentation</vt:lpstr>
      <vt:lpstr>Robot soccer</vt:lpstr>
      <vt:lpstr>PowerPoint Presentation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PROJEKT CAT ptuj</dc:title>
  <dc:creator>Pomorska</dc:creator>
  <cp:lastModifiedBy>Pomorska</cp:lastModifiedBy>
  <cp:revision>43</cp:revision>
  <dcterms:created xsi:type="dcterms:W3CDTF">2019-04-11T19:30:42Z</dcterms:created>
  <dcterms:modified xsi:type="dcterms:W3CDTF">2019-10-27T20:34:29Z</dcterms:modified>
</cp:coreProperties>
</file>